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209" r:id="rId2"/>
    <p:sldId id="1840" r:id="rId3"/>
    <p:sldId id="2001" r:id="rId4"/>
    <p:sldId id="2120" r:id="rId5"/>
    <p:sldId id="2113" r:id="rId6"/>
    <p:sldId id="2204" r:id="rId7"/>
    <p:sldId id="2112" r:id="rId8"/>
    <p:sldId id="2021" r:id="rId9"/>
    <p:sldId id="2145" r:id="rId10"/>
    <p:sldId id="2020" r:id="rId11"/>
    <p:sldId id="2022" r:id="rId12"/>
    <p:sldId id="214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7E"/>
    <a:srgbClr val="FFFC00"/>
    <a:srgbClr val="00005B"/>
    <a:srgbClr val="A94EF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96" autoAdjust="0"/>
    <p:restoredTop sz="85070" autoAdjust="0"/>
  </p:normalViewPr>
  <p:slideViewPr>
    <p:cSldViewPr snapToGrid="0" snapToObjects="1">
      <p:cViewPr varScale="1">
        <p:scale>
          <a:sx n="104" d="100"/>
          <a:sy n="104" d="100"/>
        </p:scale>
        <p:origin x="205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592"/>
    </p:cViewPr>
  </p:sorterViewPr>
  <p:notesViewPr>
    <p:cSldViewPr snapToGrid="0" snapToObjects="1">
      <p:cViewPr varScale="1">
        <p:scale>
          <a:sx n="151" d="100"/>
          <a:sy n="151" d="100"/>
        </p:scale>
        <p:origin x="3848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64D4D-BDE0-F042-90EE-7FFB3445B451}" type="datetimeFigureOut">
              <a:rPr lang="en-US" smtClean="0"/>
              <a:pPr/>
              <a:t>10/3/24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52F71-96FC-7841-A794-FF6D8AA3F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0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52F71-96FC-7841-A794-FF6D8AA3F4F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17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52F71-96FC-7841-A794-FF6D8AA3F4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55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52F71-96FC-7841-A794-FF6D8AA3F4F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52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52F71-96FC-7841-A794-FF6D8AA3F4F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89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52F71-96FC-7841-A794-FF6D8AA3F4F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83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52F71-96FC-7841-A794-FF6D8AA3F4F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47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AA66-5CA3-3E4A-AC50-7BE5998B9CD2}" type="datetimeFigureOut">
              <a:rPr lang="en-US" smtClean="0"/>
              <a:pPr/>
              <a:t>10/3/24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116C-0286-C747-971C-23DD1F8F8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9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AA66-5CA3-3E4A-AC50-7BE5998B9CD2}" type="datetimeFigureOut">
              <a:rPr lang="en-US" smtClean="0"/>
              <a:pPr/>
              <a:t>10/3/24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116C-0286-C747-971C-23DD1F8F8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84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AA66-5CA3-3E4A-AC50-7BE5998B9CD2}" type="datetimeFigureOut">
              <a:rPr lang="en-US" smtClean="0"/>
              <a:pPr/>
              <a:t>10/3/24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116C-0286-C747-971C-23DD1F8F8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5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AA66-5CA3-3E4A-AC50-7BE5998B9CD2}" type="datetimeFigureOut">
              <a:rPr lang="en-US" smtClean="0"/>
              <a:pPr/>
              <a:t>10/3/24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116C-0286-C747-971C-23DD1F8F8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AA66-5CA3-3E4A-AC50-7BE5998B9CD2}" type="datetimeFigureOut">
              <a:rPr lang="en-US" smtClean="0"/>
              <a:pPr/>
              <a:t>10/3/24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116C-0286-C747-971C-23DD1F8F8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AA66-5CA3-3E4A-AC50-7BE5998B9CD2}" type="datetimeFigureOut">
              <a:rPr lang="en-US" smtClean="0"/>
              <a:pPr/>
              <a:t>10/3/24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116C-0286-C747-971C-23DD1F8F8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8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AA66-5CA3-3E4A-AC50-7BE5998B9CD2}" type="datetimeFigureOut">
              <a:rPr lang="en-US" smtClean="0"/>
              <a:pPr/>
              <a:t>10/3/24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116C-0286-C747-971C-23DD1F8F8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2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AA66-5CA3-3E4A-AC50-7BE5998B9CD2}" type="datetimeFigureOut">
              <a:rPr lang="en-US" smtClean="0"/>
              <a:pPr/>
              <a:t>10/3/24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116C-0286-C747-971C-23DD1F8F8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28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AA66-5CA3-3E4A-AC50-7BE5998B9CD2}" type="datetimeFigureOut">
              <a:rPr lang="en-US" smtClean="0"/>
              <a:pPr/>
              <a:t>10/3/24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116C-0286-C747-971C-23DD1F8F8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40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AA66-5CA3-3E4A-AC50-7BE5998B9CD2}" type="datetimeFigureOut">
              <a:rPr lang="en-US" smtClean="0"/>
              <a:pPr/>
              <a:t>10/3/24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116C-0286-C747-971C-23DD1F8F8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3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AA66-5CA3-3E4A-AC50-7BE5998B9CD2}" type="datetimeFigureOut">
              <a:rPr lang="en-US" smtClean="0"/>
              <a:pPr/>
              <a:t>10/3/24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116C-0286-C747-971C-23DD1F8F8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4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EAA66-5CA3-3E4A-AC50-7BE5998B9CD2}" type="datetimeFigureOut">
              <a:rPr lang="en-US" smtClean="0"/>
              <a:pPr/>
              <a:t>10/3/24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F116C-0286-C747-971C-23DD1F8F8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3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What’s in a Rose? Glazing the Rose Windows of Chartres Cathedral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716" y="6079876"/>
            <a:ext cx="9059528" cy="717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Dr. Elizabeth Carson Pastan, Emory University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Friends of Chartres, 19 September 2024</a:t>
            </a:r>
          </a:p>
        </p:txBody>
      </p:sp>
      <p:pic>
        <p:nvPicPr>
          <p:cNvPr id="2" name="Picture 1" descr="A stained glass window with a picture of a person and a child&#10;&#10;Description automatically generated">
            <a:extLst>
              <a:ext uri="{FF2B5EF4-FFF2-40B4-BE49-F238E27FC236}">
                <a16:creationId xmlns:a16="http://schemas.microsoft.com/office/drawing/2014/main" id="{BE7B9BDF-B3AC-4626-B987-81BDBEF08C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2707" y="419322"/>
            <a:ext cx="6574612" cy="55263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1391DE-1C1E-1702-E5C3-8F2614AB2AAD}"/>
              </a:ext>
            </a:extLst>
          </p:cNvPr>
          <p:cNvSpPr/>
          <p:nvPr/>
        </p:nvSpPr>
        <p:spPr>
          <a:xfrm>
            <a:off x="1352707" y="417260"/>
            <a:ext cx="9144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E34580-E1E6-4F00-CAF1-F964CA259729}"/>
              </a:ext>
            </a:extLst>
          </p:cNvPr>
          <p:cNvSpPr/>
          <p:nvPr/>
        </p:nvSpPr>
        <p:spPr>
          <a:xfrm>
            <a:off x="7012919" y="341381"/>
            <a:ext cx="9144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68382E-0630-426B-3160-96925814912F}"/>
              </a:ext>
            </a:extLst>
          </p:cNvPr>
          <p:cNvSpPr/>
          <p:nvPr/>
        </p:nvSpPr>
        <p:spPr>
          <a:xfrm>
            <a:off x="1269580" y="5191932"/>
            <a:ext cx="9144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B323E1-2547-26F8-0DDB-72EBDA3A7C03}"/>
              </a:ext>
            </a:extLst>
          </p:cNvPr>
          <p:cNvSpPr/>
          <p:nvPr/>
        </p:nvSpPr>
        <p:spPr>
          <a:xfrm>
            <a:off x="7216958" y="5098369"/>
            <a:ext cx="9144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A887D3-008B-60FB-FC64-5DC12B83D36A}"/>
              </a:ext>
            </a:extLst>
          </p:cNvPr>
          <p:cNvSpPr txBox="1"/>
          <p:nvPr/>
        </p:nvSpPr>
        <p:spPr>
          <a:xfrm>
            <a:off x="5920928" y="5563768"/>
            <a:ext cx="33590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Detail, north transept rose, Chartres Cathedral, c. 1235</a:t>
            </a:r>
          </a:p>
        </p:txBody>
      </p:sp>
    </p:spTree>
    <p:extLst>
      <p:ext uri="{BB962C8B-B14F-4D97-AF65-F5344CB8AC3E}">
        <p14:creationId xmlns:p14="http://schemas.microsoft.com/office/powerpoint/2010/main" val="3249499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pattern of stained glass&#10;&#10;Description automatically generated">
            <a:extLst>
              <a:ext uri="{FF2B5EF4-FFF2-40B4-BE49-F238E27FC236}">
                <a16:creationId xmlns:a16="http://schemas.microsoft.com/office/drawing/2014/main" id="{4CBCDEEF-9B51-E024-4FC9-D0C14D3382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249" y="-15602"/>
            <a:ext cx="7089501" cy="6280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140541-ABF1-280D-436D-1E4CDCCD7831}"/>
              </a:ext>
            </a:extLst>
          </p:cNvPr>
          <p:cNvSpPr txBox="1"/>
          <p:nvPr/>
        </p:nvSpPr>
        <p:spPr>
          <a:xfrm>
            <a:off x="1027249" y="6346265"/>
            <a:ext cx="774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Chartres north transept rose of the Typological Glorification of the Virgin</a:t>
            </a:r>
          </a:p>
        </p:txBody>
      </p:sp>
      <p:pic>
        <p:nvPicPr>
          <p:cNvPr id="5" name="Picture 4" descr="A stained glass window with many different colored designs&#10;&#10;Description automatically generated">
            <a:extLst>
              <a:ext uri="{FF2B5EF4-FFF2-40B4-BE49-F238E27FC236}">
                <a16:creationId xmlns:a16="http://schemas.microsoft.com/office/drawing/2014/main" id="{695B1224-107D-A59D-0D93-E87A874140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742" y="0"/>
            <a:ext cx="8380976" cy="640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7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indow&#10;&#10;Description automatically generated">
            <a:extLst>
              <a:ext uri="{FF2B5EF4-FFF2-40B4-BE49-F238E27FC236}">
                <a16:creationId xmlns:a16="http://schemas.microsoft.com/office/drawing/2014/main" id="{7F206274-80F0-F9E1-B42B-FCACDE58B7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087" y="0"/>
            <a:ext cx="5622203" cy="6429644"/>
          </a:xfrm>
          <a:prstGeom prst="rect">
            <a:avLst/>
          </a:prstGeom>
        </p:spPr>
      </p:pic>
      <p:pic>
        <p:nvPicPr>
          <p:cNvPr id="2" name="Picture 1" descr="A circular pattern of stained glass&#10;&#10;Description automatically generated">
            <a:extLst>
              <a:ext uri="{FF2B5EF4-FFF2-40B4-BE49-F238E27FC236}">
                <a16:creationId xmlns:a16="http://schemas.microsoft.com/office/drawing/2014/main" id="{F36EF953-71BB-261D-B172-E98082193A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215"/>
          <a:stretch/>
        </p:blipFill>
        <p:spPr>
          <a:xfrm>
            <a:off x="4669760" y="0"/>
            <a:ext cx="4128011" cy="6627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A7EFFE-D4C9-DFC2-346B-F802F8E094EA}"/>
              </a:ext>
            </a:extLst>
          </p:cNvPr>
          <p:cNvSpPr txBox="1"/>
          <p:nvPr/>
        </p:nvSpPr>
        <p:spPr>
          <a:xfrm>
            <a:off x="495553" y="6443262"/>
            <a:ext cx="851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Detail of the interior and exterior of the </a:t>
            </a:r>
            <a:r>
              <a:rPr lang="en-US" b="1" u="sng" dirty="0">
                <a:solidFill>
                  <a:schemeClr val="bg1"/>
                </a:solidFill>
              </a:rPr>
              <a:t>bar tracery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of the north transept rose of c. 1235</a:t>
            </a:r>
          </a:p>
        </p:txBody>
      </p:sp>
      <p:pic>
        <p:nvPicPr>
          <p:cNvPr id="5" name="Picture 4" descr="A stained glass window with many different colored designs&#10;&#10;Description automatically generated">
            <a:extLst>
              <a:ext uri="{FF2B5EF4-FFF2-40B4-BE49-F238E27FC236}">
                <a16:creationId xmlns:a16="http://schemas.microsoft.com/office/drawing/2014/main" id="{4DCC1BFE-2DC1-61AF-0593-CF56DBFEBF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9760" y="0"/>
            <a:ext cx="4323882" cy="644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66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building&#10;&#10;Description automatically generated">
            <a:extLst>
              <a:ext uri="{FF2B5EF4-FFF2-40B4-BE49-F238E27FC236}">
                <a16:creationId xmlns:a16="http://schemas.microsoft.com/office/drawing/2014/main" id="{09EA0B5B-D131-6E29-83F6-A6EA72954C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228" y="0"/>
            <a:ext cx="5143144" cy="6677800"/>
          </a:xfrm>
          <a:prstGeom prst="rect">
            <a:avLst/>
          </a:prstGeom>
        </p:spPr>
      </p:pic>
      <p:pic>
        <p:nvPicPr>
          <p:cNvPr id="5" name="Picture 3" descr="pano04dec2011_img_3751_2_3-04dec2011_img_3775_6_7_std.jpg">
            <a:extLst>
              <a:ext uri="{FF2B5EF4-FFF2-40B4-BE49-F238E27FC236}">
                <a16:creationId xmlns:a16="http://schemas.microsoft.com/office/drawing/2014/main" id="{E0007712-3715-34D5-6E58-387B27B0A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54"/>
          <a:stretch/>
        </p:blipFill>
        <p:spPr bwMode="auto">
          <a:xfrm>
            <a:off x="3949983" y="5750671"/>
            <a:ext cx="1159626" cy="110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91A3A-A113-504C-5413-C52516A308D1}"/>
              </a:ext>
            </a:extLst>
          </p:cNvPr>
          <p:cNvSpPr txBox="1"/>
          <p:nvPr/>
        </p:nvSpPr>
        <p:spPr>
          <a:xfrm>
            <a:off x="5063476" y="6332309"/>
            <a:ext cx="2120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 Judgement, c. 1205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403F6-AD9F-39C7-FE06-01C4278A2A6F}"/>
              </a:ext>
            </a:extLst>
          </p:cNvPr>
          <p:cNvSpPr txBox="1"/>
          <p:nvPr/>
        </p:nvSpPr>
        <p:spPr>
          <a:xfrm>
            <a:off x="5966937" y="3223349"/>
            <a:ext cx="117043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Glorification of Christ, c. 1230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D77C15-9211-F92E-82EB-F96164DE9682}"/>
              </a:ext>
            </a:extLst>
          </p:cNvPr>
          <p:cNvSpPr txBox="1"/>
          <p:nvPr/>
        </p:nvSpPr>
        <p:spPr>
          <a:xfrm>
            <a:off x="2006628" y="3223349"/>
            <a:ext cx="1108746" cy="954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Typological Glory of the Virgin, c. 1235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8D5F40-CA18-3AF4-9465-E04274F0F0B4}"/>
              </a:ext>
            </a:extLst>
          </p:cNvPr>
          <p:cNvSpPr txBox="1"/>
          <p:nvPr/>
        </p:nvSpPr>
        <p:spPr>
          <a:xfrm>
            <a:off x="4153559" y="1884219"/>
            <a:ext cx="6557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choir</a:t>
            </a:r>
          </a:p>
        </p:txBody>
      </p:sp>
      <p:pic>
        <p:nvPicPr>
          <p:cNvPr id="2" name="Picture 1" descr="A stained glass window with a religious image&#10;&#10;Description automatically generated">
            <a:extLst>
              <a:ext uri="{FF2B5EF4-FFF2-40B4-BE49-F238E27FC236}">
                <a16:creationId xmlns:a16="http://schemas.microsoft.com/office/drawing/2014/main" id="{C46F88F4-1664-E9C7-D2ED-02BA9654FC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917" y="1141111"/>
            <a:ext cx="2773387" cy="2111525"/>
          </a:xfrm>
          <a:prstGeom prst="rect">
            <a:avLst/>
          </a:prstGeom>
        </p:spPr>
      </p:pic>
      <p:pic>
        <p:nvPicPr>
          <p:cNvPr id="12" name="Picture 11" descr="A stained glass window with a picture of a person and a child&#10;&#10;Description automatically generated">
            <a:extLst>
              <a:ext uri="{FF2B5EF4-FFF2-40B4-BE49-F238E27FC236}">
                <a16:creationId xmlns:a16="http://schemas.microsoft.com/office/drawing/2014/main" id="{24540CFE-2001-FE58-5F0C-968FE60002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14506" y="1138702"/>
            <a:ext cx="2569476" cy="21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74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28FCFD-6501-2544-92EA-F90FABB304FA}"/>
              </a:ext>
            </a:extLst>
          </p:cNvPr>
          <p:cNvSpPr txBox="1"/>
          <p:nvPr/>
        </p:nvSpPr>
        <p:spPr>
          <a:xfrm>
            <a:off x="9338" y="6246350"/>
            <a:ext cx="913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cathedral of Notre-Dame of Chartres and its western rose window, c. 1205-10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dirty="0"/>
          </a:p>
        </p:txBody>
      </p:sp>
      <p:pic>
        <p:nvPicPr>
          <p:cNvPr id="5" name="Picture 3" descr="pano04dec2011_img_3751_2_3-04dec2011_img_3775_6_7_std.jpg">
            <a:extLst>
              <a:ext uri="{FF2B5EF4-FFF2-40B4-BE49-F238E27FC236}">
                <a16:creationId xmlns:a16="http://schemas.microsoft.com/office/drawing/2014/main" id="{BE5097C3-BE61-1A59-8DF6-F9D573EF0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54"/>
          <a:stretch/>
        </p:blipFill>
        <p:spPr bwMode="auto">
          <a:xfrm>
            <a:off x="-102438" y="425885"/>
            <a:ext cx="5649350" cy="539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large church&#10;&#10;Description automatically generated">
            <a:extLst>
              <a:ext uri="{FF2B5EF4-FFF2-40B4-BE49-F238E27FC236}">
                <a16:creationId xmlns:a16="http://schemas.microsoft.com/office/drawing/2014/main" id="{B8EF4711-8AA0-B3B3-AC5F-66035FB4C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8111" y="0"/>
            <a:ext cx="3675889" cy="58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74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DA6ECA-FABE-AB66-842F-10CD994A9F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"/>
          <a:stretch/>
        </p:blipFill>
        <p:spPr>
          <a:xfrm>
            <a:off x="12674" y="475324"/>
            <a:ext cx="5476633" cy="5538019"/>
          </a:xfrm>
          <a:prstGeom prst="rect">
            <a:avLst/>
          </a:prstGeom>
        </p:spPr>
      </p:pic>
      <p:pic>
        <p:nvPicPr>
          <p:cNvPr id="4" name="Picture 3" descr="Chartres Cathedral, Plan">
            <a:extLst>
              <a:ext uri="{FF2B5EF4-FFF2-40B4-BE49-F238E27FC236}">
                <a16:creationId xmlns:a16="http://schemas.microsoft.com/office/drawing/2014/main" id="{6817315C-1349-E29B-F7AA-A8175EC85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36"/>
          <a:stretch/>
        </p:blipFill>
        <p:spPr bwMode="auto">
          <a:xfrm>
            <a:off x="5530765" y="378628"/>
            <a:ext cx="3621606" cy="565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B0F03C-69D3-CF7A-AE5D-5ACA4FA5CC99}"/>
              </a:ext>
            </a:extLst>
          </p:cNvPr>
          <p:cNvSpPr txBox="1"/>
          <p:nvPr/>
        </p:nvSpPr>
        <p:spPr>
          <a:xfrm>
            <a:off x="910160" y="6156682"/>
            <a:ext cx="765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View and plan of Chartres Cathedral, with its 3 rose windows indicated</a:t>
            </a: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688D78E0-D4F8-D35A-88C0-64863BBA6286}"/>
              </a:ext>
            </a:extLst>
          </p:cNvPr>
          <p:cNvSpPr/>
          <p:nvPr/>
        </p:nvSpPr>
        <p:spPr>
          <a:xfrm>
            <a:off x="8210272" y="3000957"/>
            <a:ext cx="541463" cy="560441"/>
          </a:xfrm>
          <a:prstGeom prst="donut">
            <a:avLst>
              <a:gd name="adj" fmla="val 80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EADEA675-4767-2AB7-4655-D33E334EA054}"/>
              </a:ext>
            </a:extLst>
          </p:cNvPr>
          <p:cNvSpPr/>
          <p:nvPr/>
        </p:nvSpPr>
        <p:spPr>
          <a:xfrm>
            <a:off x="6961892" y="5304972"/>
            <a:ext cx="626806" cy="619433"/>
          </a:xfrm>
          <a:prstGeom prst="donut">
            <a:avLst>
              <a:gd name="adj" fmla="val 80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C941B405-E6E8-306F-4939-3288E1E81856}"/>
              </a:ext>
            </a:extLst>
          </p:cNvPr>
          <p:cNvSpPr/>
          <p:nvPr/>
        </p:nvSpPr>
        <p:spPr>
          <a:xfrm>
            <a:off x="5752781" y="3000958"/>
            <a:ext cx="541463" cy="560441"/>
          </a:xfrm>
          <a:prstGeom prst="donut">
            <a:avLst>
              <a:gd name="adj" fmla="val 80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F9DD3C-6A68-0C4C-201E-F478DFD36A0D}"/>
              </a:ext>
            </a:extLst>
          </p:cNvPr>
          <p:cNvSpPr txBox="1"/>
          <p:nvPr/>
        </p:nvSpPr>
        <p:spPr>
          <a:xfrm>
            <a:off x="1171206" y="36344"/>
            <a:ext cx="713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C00"/>
                </a:solidFill>
              </a:rPr>
              <a:t>What a rose window does: </a:t>
            </a:r>
            <a:r>
              <a:rPr lang="en-US" b="1" i="1" dirty="0">
                <a:solidFill>
                  <a:schemeClr val="bg1"/>
                </a:solidFill>
              </a:rPr>
              <a:t>3)</a:t>
            </a:r>
            <a:r>
              <a:rPr lang="en-US" i="1" dirty="0">
                <a:solidFill>
                  <a:schemeClr val="bg1"/>
                </a:solidFill>
              </a:rPr>
              <a:t> highlights the cross shape of the building </a:t>
            </a:r>
          </a:p>
        </p:txBody>
      </p:sp>
    </p:spTree>
    <p:extLst>
      <p:ext uri="{BB962C8B-B14F-4D97-AF65-F5344CB8AC3E}">
        <p14:creationId xmlns:p14="http://schemas.microsoft.com/office/powerpoint/2010/main" val="408721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colored glass windows&#10;&#10;Description automatically generated with medium confidence">
            <a:extLst>
              <a:ext uri="{FF2B5EF4-FFF2-40B4-BE49-F238E27FC236}">
                <a16:creationId xmlns:a16="http://schemas.microsoft.com/office/drawing/2014/main" id="{B5F21C33-9A61-D235-A727-691377BB28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828" y="650712"/>
            <a:ext cx="9209655" cy="5818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4E074C-B6D4-5A61-D8DD-8309ACE13A4E}"/>
              </a:ext>
            </a:extLst>
          </p:cNvPr>
          <p:cNvSpPr txBox="1"/>
          <p:nvPr/>
        </p:nvSpPr>
        <p:spPr>
          <a:xfrm>
            <a:off x="7969827" y="606031"/>
            <a:ext cx="644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N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72001F33-906B-3854-BEFD-EAD57793E967}"/>
              </a:ext>
            </a:extLst>
          </p:cNvPr>
          <p:cNvSpPr/>
          <p:nvPr/>
        </p:nvSpPr>
        <p:spPr>
          <a:xfrm>
            <a:off x="7706729" y="391497"/>
            <a:ext cx="359941" cy="73775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AD12E9-B469-F9CC-2306-543D87469007}"/>
              </a:ext>
            </a:extLst>
          </p:cNvPr>
          <p:cNvSpPr txBox="1"/>
          <p:nvPr/>
        </p:nvSpPr>
        <p:spPr>
          <a:xfrm>
            <a:off x="529937" y="975362"/>
            <a:ext cx="1973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ptos Narrow" panose="020B0004020202020204" pitchFamily="34" charset="0"/>
              </a:rPr>
              <a:t>Chartres Cathedral</a:t>
            </a: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CFFB2DB1-BEFE-E07C-8AEE-8AECFA9E032A}"/>
              </a:ext>
            </a:extLst>
          </p:cNvPr>
          <p:cNvSpPr/>
          <p:nvPr/>
        </p:nvSpPr>
        <p:spPr>
          <a:xfrm>
            <a:off x="3982551" y="606178"/>
            <a:ext cx="1314923" cy="1374571"/>
          </a:xfrm>
          <a:prstGeom prst="donut">
            <a:avLst>
              <a:gd name="adj" fmla="val 25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524256FC-B7DC-1896-FB0D-6C8C8DA375F2}"/>
              </a:ext>
            </a:extLst>
          </p:cNvPr>
          <p:cNvSpPr/>
          <p:nvPr/>
        </p:nvSpPr>
        <p:spPr>
          <a:xfrm>
            <a:off x="3982550" y="4959475"/>
            <a:ext cx="1314923" cy="1374571"/>
          </a:xfrm>
          <a:prstGeom prst="donut">
            <a:avLst>
              <a:gd name="adj" fmla="val 25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D241B8D7-3429-E432-62ED-9A2B6141C45A}"/>
              </a:ext>
            </a:extLst>
          </p:cNvPr>
          <p:cNvSpPr/>
          <p:nvPr/>
        </p:nvSpPr>
        <p:spPr>
          <a:xfrm>
            <a:off x="0" y="3138617"/>
            <a:ext cx="729050" cy="741406"/>
          </a:xfrm>
          <a:prstGeom prst="donut">
            <a:avLst>
              <a:gd name="adj" fmla="val 25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05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E0BE7CA3-1FAA-649C-ADB2-207951DD58E0}"/>
              </a:ext>
            </a:extLst>
          </p:cNvPr>
          <p:cNvSpPr txBox="1"/>
          <p:nvPr/>
        </p:nvSpPr>
        <p:spPr>
          <a:xfrm>
            <a:off x="80920" y="6457207"/>
            <a:ext cx="5053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Chartres, </a:t>
            </a:r>
            <a:r>
              <a:rPr lang="de-DE" sz="1600" dirty="0" err="1">
                <a:solidFill>
                  <a:schemeClr val="bg1"/>
                </a:solidFill>
              </a:rPr>
              <a:t>interior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the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south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transept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rose</a:t>
            </a:r>
            <a:r>
              <a:rPr lang="de-DE" sz="1600" dirty="0">
                <a:solidFill>
                  <a:schemeClr val="bg1"/>
                </a:solidFill>
              </a:rPr>
              <a:t>, c. 1235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9241893-B3E2-5DCB-54EB-F96502ECA864}"/>
              </a:ext>
            </a:extLst>
          </p:cNvPr>
          <p:cNvSpPr txBox="1"/>
          <p:nvPr/>
        </p:nvSpPr>
        <p:spPr>
          <a:xfrm>
            <a:off x="4688246" y="6457207"/>
            <a:ext cx="4455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Chartres, </a:t>
            </a:r>
            <a:r>
              <a:rPr lang="de-DE" sz="1600" dirty="0" err="1">
                <a:solidFill>
                  <a:schemeClr val="bg1"/>
                </a:solidFill>
              </a:rPr>
              <a:t>exterior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view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the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south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transept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rose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2" name="Picture 1" descr="A large building with a tall spire&#10;&#10;Description automatically generated with medium confidence">
            <a:extLst>
              <a:ext uri="{FF2B5EF4-FFF2-40B4-BE49-F238E27FC236}">
                <a16:creationId xmlns:a16="http://schemas.microsoft.com/office/drawing/2014/main" id="{2142B238-BEE0-0934-1F3B-C5E0CAA121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5"/>
          <a:stretch/>
        </p:blipFill>
        <p:spPr>
          <a:xfrm>
            <a:off x="4841507" y="76471"/>
            <a:ext cx="4166569" cy="6358379"/>
          </a:xfrm>
          <a:prstGeom prst="rect">
            <a:avLst/>
          </a:prstGeom>
        </p:spPr>
      </p:pic>
      <p:pic>
        <p:nvPicPr>
          <p:cNvPr id="4" name="Picture 3" descr="A stained glass window in a church&#10;&#10;Description automatically generated">
            <a:extLst>
              <a:ext uri="{FF2B5EF4-FFF2-40B4-BE49-F238E27FC236}">
                <a16:creationId xmlns:a16="http://schemas.microsoft.com/office/drawing/2014/main" id="{F2D09DBE-0C38-892C-FB9D-058DE1064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05785" y="808387"/>
            <a:ext cx="6380737" cy="491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85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ained glass windows&#10;&#10;Description automatically generated">
            <a:extLst>
              <a:ext uri="{FF2B5EF4-FFF2-40B4-BE49-F238E27FC236}">
                <a16:creationId xmlns:a16="http://schemas.microsoft.com/office/drawing/2014/main" id="{A2EE16D9-DD4E-76F0-92B5-E2BA58624F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9"/>
          <a:stretch/>
        </p:blipFill>
        <p:spPr>
          <a:xfrm>
            <a:off x="78058" y="1029903"/>
            <a:ext cx="9065942" cy="44027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23C1A8-1022-3D46-5815-B2738C0FDECB}"/>
              </a:ext>
            </a:extLst>
          </p:cNvPr>
          <p:cNvSpPr txBox="1"/>
          <p:nvPr/>
        </p:nvSpPr>
        <p:spPr>
          <a:xfrm>
            <a:off x="156118" y="5758264"/>
            <a:ext cx="8987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Chartres Cathedral, detail of the lancets beneath of south transept rose window, showing the Christian evangelists ’born on the shoulders of giants’: Jeremiah, Isaiah, Ezekiel and Daniel</a:t>
            </a:r>
          </a:p>
        </p:txBody>
      </p:sp>
    </p:spTree>
    <p:extLst>
      <p:ext uri="{BB962C8B-B14F-4D97-AF65-F5344CB8AC3E}">
        <p14:creationId xmlns:p14="http://schemas.microsoft.com/office/powerpoint/2010/main" val="475732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ined glass window in a church&#10;&#10;Description automatically generated">
            <a:extLst>
              <a:ext uri="{FF2B5EF4-FFF2-40B4-BE49-F238E27FC236}">
                <a16:creationId xmlns:a16="http://schemas.microsoft.com/office/drawing/2014/main" id="{D130F7ED-333A-8795-4C33-FBB228B51D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49007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CD1D79-07D5-2C8D-6614-A76778A16024}"/>
              </a:ext>
            </a:extLst>
          </p:cNvPr>
          <p:cNvSpPr txBox="1"/>
          <p:nvPr/>
        </p:nvSpPr>
        <p:spPr>
          <a:xfrm>
            <a:off x="6023873" y="2436073"/>
            <a:ext cx="2771120" cy="1193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I-phone photo of Chartres’s newly restored south transept arm, summer 2023</a:t>
            </a:r>
          </a:p>
        </p:txBody>
      </p:sp>
    </p:spTree>
    <p:extLst>
      <p:ext uri="{BB962C8B-B14F-4D97-AF65-F5344CB8AC3E}">
        <p14:creationId xmlns:p14="http://schemas.microsoft.com/office/powerpoint/2010/main" val="731196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00863D-D316-70C6-114F-78EBB395CA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7" y="0"/>
            <a:ext cx="522470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E0CA62-E243-8C40-7321-FACAE5E80322}"/>
              </a:ext>
            </a:extLst>
          </p:cNvPr>
          <p:cNvSpPr txBox="1"/>
          <p:nvPr/>
        </p:nvSpPr>
        <p:spPr>
          <a:xfrm>
            <a:off x="5605670" y="2305878"/>
            <a:ext cx="3172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View of Chartres Cathedral’s northern rose window of c. 1235, taken in the 1940s when the medieval stained glass had been removed for safety</a:t>
            </a:r>
          </a:p>
        </p:txBody>
      </p:sp>
    </p:spTree>
    <p:extLst>
      <p:ext uri="{BB962C8B-B14F-4D97-AF65-F5344CB8AC3E}">
        <p14:creationId xmlns:p14="http://schemas.microsoft.com/office/powerpoint/2010/main" val="905019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046E67-FE79-EEAB-0AAC-CB8251C70001}"/>
              </a:ext>
            </a:extLst>
          </p:cNvPr>
          <p:cNvSpPr txBox="1"/>
          <p:nvPr/>
        </p:nvSpPr>
        <p:spPr>
          <a:xfrm>
            <a:off x="2463320" y="6488668"/>
            <a:ext cx="447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Chartres Cathedral, northern rose, c. 1235</a:t>
            </a:r>
          </a:p>
        </p:txBody>
      </p:sp>
      <p:pic>
        <p:nvPicPr>
          <p:cNvPr id="4" name="Picture 3" descr="A stained glass window with many different colored glass windows with Chartres Cathedral in the background&#10;&#10;Description automatically generated">
            <a:extLst>
              <a:ext uri="{FF2B5EF4-FFF2-40B4-BE49-F238E27FC236}">
                <a16:creationId xmlns:a16="http://schemas.microsoft.com/office/drawing/2014/main" id="{2E8DB3A9-27EA-02BB-A370-6CC7356E88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667" y="-52341"/>
            <a:ext cx="4726666" cy="65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48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5-17-24 Leeds rev" id="{B0BA50B7-624E-4C44-B9BF-7D5E23F0BF2E}" vid="{3301EC59-D2B8-AF44-AE46-B041EFAE41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7531</TotalTime>
  <Words>245</Words>
  <Application>Microsoft Macintosh PowerPoint</Application>
  <PresentationFormat>On-screen Show (4:3)</PresentationFormat>
  <Paragraphs>28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 Narrow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Pastan, Elizabeth</dc:creator>
  <cp:lastModifiedBy>Pastan, Elizabeth</cp:lastModifiedBy>
  <cp:revision>59</cp:revision>
  <cp:lastPrinted>2024-08-13T15:11:35Z</cp:lastPrinted>
  <dcterms:created xsi:type="dcterms:W3CDTF">2024-05-19T15:55:13Z</dcterms:created>
  <dcterms:modified xsi:type="dcterms:W3CDTF">2024-10-03T18:18:58Z</dcterms:modified>
</cp:coreProperties>
</file>